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9" r:id="rId9"/>
    <p:sldId id="263" r:id="rId10"/>
    <p:sldId id="267" r:id="rId11"/>
    <p:sldId id="264" r:id="rId12"/>
    <p:sldId id="268" r:id="rId13"/>
    <p:sldId id="265" r:id="rId14"/>
    <p:sldId id="270" r:id="rId15"/>
    <p:sldId id="273" r:id="rId16"/>
    <p:sldId id="271" r:id="rId17"/>
    <p:sldId id="272" r:id="rId18"/>
    <p:sldId id="266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F97678DB-3F8D-4CD0-BA77-3656CB4B8304}" type="datetimeFigureOut">
              <a:rPr lang="en-US" smtClean="0"/>
              <a:pPr/>
              <a:t>8/28/2011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55A5A28D-BDB6-46FF-A1EF-D3D59E3A72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Image from Colonial Williamsburg:  Woodcut tobacco</a:t>
            </a:r>
            <a:r>
              <a:rPr lang="en-US" baseline="0" dirty="0" smtClean="0"/>
              <a:t> advertisement from the mid 18</a:t>
            </a:r>
            <a:r>
              <a:rPr lang="en-US" baseline="30000" dirty="0" smtClean="0"/>
              <a:t>th</a:t>
            </a:r>
            <a:r>
              <a:rPr lang="en-US" baseline="0" dirty="0" smtClean="0"/>
              <a:t> 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 a picture of one of the points</a:t>
            </a:r>
            <a:r>
              <a:rPr lang="en-US" baseline="0" dirty="0" smtClean="0"/>
              <a:t> of interest for your country.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 a map of your country.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Pic</a:t>
            </a:r>
            <a:r>
              <a:rPr lang="en-US" dirty="0" smtClean="0"/>
              <a:t> from History</a:t>
            </a:r>
            <a:r>
              <a:rPr lang="en-US" baseline="0" dirty="0" smtClean="0"/>
              <a:t> Finder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 a picture illustrating a season in your country.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</a:t>
            </a:r>
            <a:r>
              <a:rPr lang="en-US" baseline="0" dirty="0" smtClean="0"/>
              <a:t> a picture of an animal and/or plant found in your country.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key points in the history of your country to the timeline.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</a:t>
            </a:r>
            <a:r>
              <a:rPr lang="en-US" baseline="0" dirty="0" smtClean="0"/>
              <a:t> a picture illustrating a custom or tradition.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</a:t>
            </a:r>
            <a:r>
              <a:rPr lang="en-US" baseline="0" dirty="0" smtClean="0"/>
              <a:t> a picture of the head leader of your country.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</a:t>
            </a:r>
            <a:r>
              <a:rPr lang="en-US" baseline="0" dirty="0" smtClean="0"/>
              <a:t> a picture that illustrates some part of your country’s economy.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63050" cy="6858000"/>
            <a:chOff x="0" y="0"/>
            <a:chExt cx="9163050" cy="6858000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2" y="457200"/>
              <a:ext cx="9144000" cy="6400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ctangle 7"/>
            <p:cNvSpPr/>
            <p:nvPr/>
          </p:nvSpPr>
          <p:spPr>
            <a:xfrm>
              <a:off x="1292" y="0"/>
              <a:ext cx="9144000" cy="6858000"/>
            </a:xfrm>
            <a:prstGeom prst="rect">
              <a:avLst/>
            </a:prstGeom>
            <a:solidFill>
              <a:schemeClr val="accent2">
                <a:shade val="75000"/>
                <a:alpha val="90000"/>
              </a:schemeClr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0"/>
              <a:ext cx="9144000" cy="2286000"/>
            </a:xfrm>
            <a:prstGeom prst="rect">
              <a:avLst/>
            </a:prstGeom>
            <a:gradFill flip="none" rotWithShape="1">
              <a:gsLst>
                <a:gs pos="33000">
                  <a:schemeClr val="accent3">
                    <a:alpha val="49000"/>
                  </a:schemeClr>
                </a:gs>
                <a:gs pos="100000">
                  <a:schemeClr val="bg1">
                    <a:alpha val="43000"/>
                  </a:schemeClr>
                </a:gs>
              </a:gsLst>
              <a:lin ang="5400000" scaled="1"/>
              <a:tileRect/>
            </a:gradFill>
            <a:ln w="25400" cap="rnd" cmpd="sng" algn="ctr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292" y="1981200"/>
              <a:ext cx="9144000" cy="609600"/>
            </a:xfrm>
            <a:prstGeom prst="rect">
              <a:avLst/>
            </a:prstGeom>
            <a:solidFill>
              <a:schemeClr val="tx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66" y="2590800"/>
              <a:ext cx="9144000" cy="457200"/>
            </a:xfrm>
            <a:prstGeom prst="rect">
              <a:avLst/>
            </a:prstGeom>
            <a:solidFill>
              <a:schemeClr val="accent6">
                <a:shade val="10000"/>
              </a:schemeClr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9050" y="0"/>
              <a:ext cx="9144000" cy="1981200"/>
            </a:xfrm>
            <a:prstGeom prst="rect">
              <a:avLst/>
            </a:prstGeom>
            <a:gradFill flip="none" rotWithShape="1">
              <a:gsLst>
                <a:gs pos="3300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25400" cap="rnd" cmpd="sng" algn="ctr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52625"/>
            <a:ext cx="7772400" cy="666750"/>
          </a:xfrm>
        </p:spPr>
        <p:txBody>
          <a:bodyPr/>
          <a:lstStyle>
            <a:lvl1pPr algn="ctr">
              <a:defRPr sz="3600" cap="all" baseline="0">
                <a:effectLst>
                  <a:outerShdw blurRad="254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67000"/>
            <a:ext cx="7772400" cy="381000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  <a:effectLst>
                  <a:outerShdw blurRad="254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8/28/2011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6">
            <a:shade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228600"/>
            <a:ext cx="9144000" cy="6400800"/>
            <a:chOff x="0" y="228600"/>
            <a:chExt cx="9144000" cy="6400800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28600"/>
              <a:ext cx="9144000" cy="6400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ctangle 7"/>
            <p:cNvSpPr/>
            <p:nvPr/>
          </p:nvSpPr>
          <p:spPr>
            <a:xfrm>
              <a:off x="0" y="228600"/>
              <a:ext cx="9144000" cy="6400800"/>
            </a:xfrm>
            <a:prstGeom prst="rect">
              <a:avLst/>
            </a:prstGeom>
            <a:solidFill>
              <a:schemeClr val="accent2">
                <a:shade val="50000"/>
                <a:alpha val="93000"/>
              </a:schemeClr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228600"/>
              <a:ext cx="9144000" cy="6199632"/>
            </a:xfrm>
            <a:prstGeom prst="rect">
              <a:avLst/>
            </a:prstGeom>
            <a:gradFill>
              <a:gsLst>
                <a:gs pos="66000">
                  <a:schemeClr val="accent3">
                    <a:alpha val="79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ln w="25400" cap="rnd" cmpd="sng" algn="ctr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505200"/>
            <a:ext cx="7772400" cy="1362075"/>
          </a:xfrm>
        </p:spPr>
        <p:txBody>
          <a:bodyPr anchor="b" anchorCtr="0"/>
          <a:lstStyle>
            <a:lvl1pPr algn="l">
              <a:defRPr sz="3600" b="0" cap="all" baseline="0">
                <a:effectLst>
                  <a:outerShdw blurRad="254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876801"/>
            <a:ext cx="7772400" cy="1042987"/>
          </a:xfrm>
        </p:spPr>
        <p:txBody>
          <a:bodyPr anchor="t" anchorCtr="0"/>
          <a:lstStyle>
            <a:lvl1pPr marL="0" indent="0">
              <a:buNone/>
              <a:defRPr sz="1600">
                <a:solidFill>
                  <a:schemeClr val="accent6">
                    <a:shade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8/28/2011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8/28/2011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8/28/2011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8/28/2011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8/28/2011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8/28/2011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accent6">
                <a:shade val="10000"/>
              </a:schemeClr>
            </a:solidFill>
            <a:ln w="25400" cap="rnd" cmpd="sng" algn="ctr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Rectangle 12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228600"/>
              <a:ext cx="9144000" cy="6400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Rectangle 13"/>
            <p:cNvSpPr/>
            <p:nvPr/>
          </p:nvSpPr>
          <p:spPr>
            <a:xfrm>
              <a:off x="0" y="228600"/>
              <a:ext cx="9144000" cy="6400800"/>
            </a:xfrm>
            <a:prstGeom prst="rect">
              <a:avLst/>
            </a:prstGeom>
            <a:solidFill>
              <a:schemeClr val="accent2">
                <a:shade val="50000"/>
                <a:alpha val="90000"/>
              </a:schemeClr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1371601"/>
              <a:ext cx="9144000" cy="5057775"/>
            </a:xfrm>
            <a:prstGeom prst="rect">
              <a:avLst/>
            </a:prstGeom>
            <a:gradFill>
              <a:gsLst>
                <a:gs pos="66000">
                  <a:schemeClr val="accent3">
                    <a:alpha val="79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ln w="25400" cap="rnd" cmpd="sng" algn="ctr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8229600" cy="1143000"/>
          </a:xfrm>
          <a:prstGeom prst="rect">
            <a:avLst/>
          </a:prstGeom>
        </p:spPr>
        <p:txBody>
          <a:bodyPr vert="horz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4476"/>
            <a:ext cx="8229600" cy="4611688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92636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2B01318-6ABD-4BDD-BBB0-D5B124F36B42}" type="datetimeFigureOut">
              <a:rPr lang="en-US" smtClean="0">
                <a:solidFill>
                  <a:schemeClr val="bg1"/>
                </a:solidFill>
              </a:rPr>
              <a:pPr/>
              <a:t>8/28/2011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92636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92636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62D56ECA-4C16-4208-B374-27591EF545A3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sz="3600" kern="1200" cap="all" baseline="0">
          <a:solidFill>
            <a:schemeClr val="bg1"/>
          </a:solidFill>
          <a:effectLst>
            <a:outerShdw blurRad="254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accent6">
              <a:shade val="10000"/>
            </a:schemeClr>
          </a:solidFill>
          <a:latin typeface="+mj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accent6">
              <a:shade val="10000"/>
            </a:schemeClr>
          </a:solidFill>
          <a:latin typeface="+mj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accent6">
              <a:shade val="10000"/>
            </a:schemeClr>
          </a:solidFill>
          <a:latin typeface="+mj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accent6">
              <a:shade val="10000"/>
            </a:schemeClr>
          </a:solidFill>
          <a:latin typeface="+mj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accent6">
              <a:shade val="10000"/>
            </a:schemeClr>
          </a:solidFill>
          <a:latin typeface="+mj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English colonization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M. Carter/  </a:t>
            </a:r>
            <a:r>
              <a:rPr lang="en-US" i="1" dirty="0" smtClean="0"/>
              <a:t>American Pageant </a:t>
            </a:r>
            <a:r>
              <a:rPr lang="en-US" dirty="0" smtClean="0"/>
              <a:t>Chapter 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“Starving Time”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Winter of 1609-1610</a:t>
            </a:r>
          </a:p>
          <a:p>
            <a:r>
              <a:rPr lang="en-US" dirty="0" smtClean="0"/>
              <a:t>Jamestown ran out of supplies</a:t>
            </a:r>
          </a:p>
          <a:p>
            <a:r>
              <a:rPr lang="en-US" dirty="0" smtClean="0"/>
              <a:t>Algonquin refused to trade with them</a:t>
            </a:r>
          </a:p>
          <a:p>
            <a:r>
              <a:rPr lang="en-US" dirty="0" smtClean="0"/>
              <a:t>Colonists raided for food</a:t>
            </a:r>
          </a:p>
          <a:p>
            <a:r>
              <a:rPr lang="en-US" dirty="0" smtClean="0"/>
              <a:t>Ate anything they could find</a:t>
            </a:r>
          </a:p>
          <a:p>
            <a:r>
              <a:rPr lang="en-US" dirty="0" smtClean="0"/>
              <a:t>Some instances of cannibalism</a:t>
            </a:r>
          </a:p>
          <a:p>
            <a:r>
              <a:rPr lang="en-US" dirty="0" smtClean="0"/>
              <a:t>Approx. 60 colonists remained by spring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jamestown</a:t>
            </a:r>
            <a:r>
              <a:rPr lang="en-US" dirty="0" smtClean="0"/>
              <a:t>: today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343" y="1514475"/>
            <a:ext cx="6945313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Impact of European colonization on native American populations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Disease  </a:t>
            </a:r>
          </a:p>
          <a:p>
            <a:endParaRPr lang="en-US" dirty="0" smtClean="0"/>
          </a:p>
          <a:p>
            <a:r>
              <a:rPr lang="en-US" dirty="0" smtClean="0"/>
              <a:t>Trade  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 flipV="1">
            <a:off x="2514600" y="1600200"/>
            <a:ext cx="914400" cy="381000"/>
          </a:xfrm>
          <a:prstGeom prst="rightArrow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114800" y="16002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Decreased populations or loss of culture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514600" y="2667000"/>
            <a:ext cx="990600" cy="381000"/>
          </a:xfrm>
          <a:prstGeom prst="rightArrow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038600" y="2667000"/>
            <a:ext cx="4114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Competition between tribes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Hunting ground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Technology (i.e. guns)</a:t>
            </a:r>
          </a:p>
          <a:p>
            <a:endParaRPr lang="en-US" dirty="0" smtClean="0"/>
          </a:p>
          <a:p>
            <a:r>
              <a:rPr lang="en-US" dirty="0" smtClean="0"/>
              <a:t>Increased violence</a:t>
            </a:r>
          </a:p>
          <a:p>
            <a:endParaRPr lang="en-US" dirty="0" smtClean="0"/>
          </a:p>
          <a:p>
            <a:r>
              <a:rPr lang="en-US" dirty="0" smtClean="0"/>
              <a:t>Increasingly dependent upon European trade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Tobacco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John Rolfe</a:t>
            </a:r>
          </a:p>
          <a:p>
            <a:r>
              <a:rPr lang="en-US" dirty="0" smtClean="0"/>
              <a:t>Early 17</a:t>
            </a:r>
            <a:r>
              <a:rPr lang="en-US" baseline="30000" dirty="0" smtClean="0"/>
              <a:t>th</a:t>
            </a:r>
            <a:r>
              <a:rPr lang="en-US" dirty="0" smtClean="0"/>
              <a:t> C.</a:t>
            </a:r>
          </a:p>
          <a:p>
            <a:r>
              <a:rPr lang="en-US" dirty="0" smtClean="0"/>
              <a:t>Tobacco was in high demand in Europe- because of this farmers in VA continued to make a profit into the late 17</a:t>
            </a:r>
            <a:r>
              <a:rPr lang="en-US" baseline="30000" dirty="0" smtClean="0"/>
              <a:t>th</a:t>
            </a:r>
            <a:r>
              <a:rPr lang="en-US" dirty="0" smtClean="0"/>
              <a:t> C.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8330" y="1600200"/>
            <a:ext cx="353833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7" y="1743869"/>
            <a:ext cx="44291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1619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House of Burgesses</a:t>
            </a:r>
          </a:p>
          <a:p>
            <a:r>
              <a:rPr lang="en-US" dirty="0" smtClean="0"/>
              <a:t>Self-government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shipload of African slaves arrived in VA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743200"/>
            <a:ext cx="3927828" cy="393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514600"/>
            <a:ext cx="2491650" cy="420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Maryland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proprietary colony</a:t>
            </a:r>
          </a:p>
          <a:p>
            <a:r>
              <a:rPr lang="en-US" dirty="0" smtClean="0"/>
              <a:t>Lord Baltimore</a:t>
            </a:r>
          </a:p>
          <a:p>
            <a:r>
              <a:rPr lang="en-US" dirty="0" smtClean="0"/>
              <a:t>Mid-17</a:t>
            </a:r>
            <a:r>
              <a:rPr lang="en-US" baseline="30000" dirty="0" smtClean="0"/>
              <a:t>th</a:t>
            </a:r>
            <a:r>
              <a:rPr lang="en-US" dirty="0" smtClean="0"/>
              <a:t> century</a:t>
            </a:r>
          </a:p>
          <a:p>
            <a:r>
              <a:rPr lang="en-US" dirty="0" smtClean="0"/>
              <a:t>A haven for Catholics- looking for refuge</a:t>
            </a:r>
          </a:p>
          <a:p>
            <a:r>
              <a:rPr lang="en-US" dirty="0" smtClean="0"/>
              <a:t>Goal:  Tolerance of Catholics</a:t>
            </a:r>
          </a:p>
          <a:p>
            <a:r>
              <a:rPr lang="en-US" dirty="0" smtClean="0"/>
              <a:t>Act of Toleration-  tolerance toward Christians, not toward other religious belief systems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Caribbean islands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Sugar plantations</a:t>
            </a:r>
          </a:p>
          <a:p>
            <a:r>
              <a:rPr lang="en-US" dirty="0" smtClean="0"/>
              <a:t>Slave labor (Africans)</a:t>
            </a:r>
          </a:p>
          <a:p>
            <a:r>
              <a:rPr lang="en-US" dirty="0" smtClean="0"/>
              <a:t>Enacted the Barbados slave codes – denied basic human rights to slaves- in an effort to maintain complete control over the labor force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703953"/>
            <a:ext cx="4038600" cy="231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Restoration colonies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Carolinas and Georgia</a:t>
            </a:r>
          </a:p>
          <a:p>
            <a:r>
              <a:rPr lang="en-US" dirty="0" smtClean="0"/>
              <a:t>Became colonies after the </a:t>
            </a:r>
            <a:r>
              <a:rPr lang="en-US" b="1" i="1" dirty="0" smtClean="0"/>
              <a:t>restoration</a:t>
            </a:r>
            <a:r>
              <a:rPr lang="en-US" dirty="0" smtClean="0"/>
              <a:t> of a king to the thrown (Charles II replaced Oliver Cromwell)</a:t>
            </a:r>
          </a:p>
          <a:p>
            <a:r>
              <a:rPr lang="en-US" dirty="0" smtClean="0"/>
              <a:t>South Carolina = Indian slave trade</a:t>
            </a:r>
          </a:p>
          <a:p>
            <a:r>
              <a:rPr lang="en-US" dirty="0" smtClean="0"/>
              <a:t>Rice was cultivated in the coastal lowlands of Carolina and led to the need for Africans- experienced in growing rice</a:t>
            </a:r>
          </a:p>
          <a:p>
            <a:r>
              <a:rPr lang="en-US" dirty="0" smtClean="0"/>
              <a:t>Charles Town (Charleston)- biggest S. port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Georgia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James Oglethorpe</a:t>
            </a:r>
          </a:p>
          <a:p>
            <a:r>
              <a:rPr lang="en-US" dirty="0" smtClean="0"/>
              <a:t>Penal colony- emptied debtors’ prisons into Georgia</a:t>
            </a:r>
          </a:p>
          <a:p>
            <a:r>
              <a:rPr lang="en-US" dirty="0" smtClean="0"/>
              <a:t>Buffer between Spanish Florida and the British colonies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and why?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Late 1500s</a:t>
            </a:r>
          </a:p>
          <a:p>
            <a:r>
              <a:rPr lang="en-US" dirty="0" smtClean="0"/>
              <a:t>Ambitions of Queen Elizabeth</a:t>
            </a:r>
          </a:p>
          <a:p>
            <a:r>
              <a:rPr lang="en-US" dirty="0" smtClean="0"/>
              <a:t>Competition and rivalry with Spain</a:t>
            </a:r>
          </a:p>
          <a:p>
            <a:r>
              <a:rPr lang="en-US" dirty="0" smtClean="0"/>
              <a:t>Money $$$</a:t>
            </a:r>
          </a:p>
          <a:p>
            <a:r>
              <a:rPr lang="en-US" dirty="0" smtClean="0"/>
              <a:t>Expansion of Protestantism</a:t>
            </a:r>
          </a:p>
          <a:p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657600"/>
            <a:ext cx="28575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Southern colonies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Maryland to Georgia, these colonies shared a few things in common:</a:t>
            </a:r>
          </a:p>
          <a:p>
            <a:pPr lvl="1"/>
            <a:r>
              <a:rPr lang="en-US" dirty="0" smtClean="0"/>
              <a:t>Agricultural base</a:t>
            </a:r>
          </a:p>
          <a:p>
            <a:pPr lvl="1"/>
            <a:r>
              <a:rPr lang="en-US" dirty="0" smtClean="0"/>
              <a:t>Close ties with England</a:t>
            </a:r>
          </a:p>
          <a:p>
            <a:pPr lvl="1"/>
            <a:r>
              <a:rPr lang="en-US" dirty="0" smtClean="0"/>
              <a:t>Mostly Protestant (specifically, Anglican)</a:t>
            </a:r>
          </a:p>
          <a:p>
            <a:pPr lvl="1"/>
            <a:r>
              <a:rPr lang="en-US" dirty="0" smtClean="0"/>
              <a:t>Used slave labor or indentured servants (labor intensive)</a:t>
            </a:r>
          </a:p>
          <a:p>
            <a:pPr lvl="1"/>
            <a:r>
              <a:rPr lang="en-US" dirty="0" smtClean="0"/>
              <a:t>Profit-based society</a:t>
            </a:r>
          </a:p>
          <a:p>
            <a:pPr lvl="1"/>
            <a:r>
              <a:rPr lang="en-US" dirty="0" smtClean="0"/>
              <a:t>Problems with natives as their plantations spread westward encroaching on </a:t>
            </a:r>
            <a:r>
              <a:rPr lang="en-US" smtClean="0"/>
              <a:t>native land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Roanoke colony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Sir Walter Raleigh’s attempt at colonizing</a:t>
            </a:r>
          </a:p>
          <a:p>
            <a:r>
              <a:rPr lang="en-US" dirty="0" smtClean="0"/>
              <a:t>1585</a:t>
            </a:r>
            <a:endParaRPr lang="en-US" dirty="0" smtClean="0"/>
          </a:p>
          <a:p>
            <a:r>
              <a:rPr lang="en-US" dirty="0" smtClean="0"/>
              <a:t>Failed when the colony disappeared</a:t>
            </a:r>
          </a:p>
          <a:p>
            <a:r>
              <a:rPr lang="en-US" dirty="0" smtClean="0"/>
              <a:t>An attempt to block Spanish colonization of North America and claim land for England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186730"/>
            <a:ext cx="4038600" cy="3352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Dominance of the sea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England defeated the Spanish Armada in 1588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What significance does this one event have on the history of America?  Would our history have been different if the British had not won the battle of the seas?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England at the turn of the century</a:t>
            </a:r>
            <a:br>
              <a:rPr lang="en-US" dirty="0" smtClean="0"/>
            </a:br>
            <a:r>
              <a:rPr lang="en-US" dirty="0" smtClean="0"/>
              <a:t>(16-17</a:t>
            </a:r>
            <a:r>
              <a:rPr lang="en-US" baseline="30000" dirty="0" smtClean="0"/>
              <a:t>th</a:t>
            </a:r>
            <a:r>
              <a:rPr lang="en-US" dirty="0" smtClean="0"/>
              <a:t>) 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Increasing population</a:t>
            </a:r>
          </a:p>
          <a:p>
            <a:r>
              <a:rPr lang="en-US" dirty="0" smtClean="0"/>
              <a:t>Decreasing availability of farmland</a:t>
            </a:r>
          </a:p>
          <a:p>
            <a:r>
              <a:rPr lang="en-US" dirty="0" smtClean="0"/>
              <a:t>Depressing economy</a:t>
            </a:r>
          </a:p>
          <a:p>
            <a:r>
              <a:rPr lang="en-US" dirty="0" smtClean="0"/>
              <a:t>Homeless, unemployed, wanderers of the land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What were the primogeniture laws?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What impact did they have on English society?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What were joint-stock companies? 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How did they work?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Jamestown:  the facts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1607</a:t>
            </a:r>
          </a:p>
          <a:p>
            <a:r>
              <a:rPr lang="en-US" dirty="0" smtClean="0"/>
              <a:t>Virginia Company of London, a joint-stock company</a:t>
            </a:r>
          </a:p>
          <a:p>
            <a:r>
              <a:rPr lang="en-US" dirty="0" smtClean="0"/>
              <a:t>A business venture; they sought profit</a:t>
            </a:r>
          </a:p>
          <a:p>
            <a:r>
              <a:rPr lang="en-US" dirty="0" smtClean="0"/>
              <a:t>Site chosen for its defensible position along the James  River</a:t>
            </a:r>
          </a:p>
          <a:p>
            <a:r>
              <a:rPr lang="en-US" dirty="0" smtClean="0"/>
              <a:t>Named James Town after King James I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Jamestown:  1625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851" y="1514475"/>
            <a:ext cx="6820298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Jamestown:  the facts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Problems faced:  </a:t>
            </a:r>
          </a:p>
          <a:p>
            <a:pPr lvl="1"/>
            <a:r>
              <a:rPr lang="en-US" dirty="0" smtClean="0"/>
              <a:t>Disease:  malaria carried by mosquitoes</a:t>
            </a:r>
          </a:p>
          <a:p>
            <a:pPr lvl="1"/>
            <a:r>
              <a:rPr lang="en-US" dirty="0" smtClean="0"/>
              <a:t>Lack of food = starvation</a:t>
            </a:r>
          </a:p>
          <a:p>
            <a:pPr lvl="1"/>
            <a:r>
              <a:rPr lang="en-US" dirty="0" smtClean="0"/>
              <a:t>Lack of clean water = cholera, typhoid, dysentery </a:t>
            </a:r>
          </a:p>
          <a:p>
            <a:pPr lvl="1"/>
            <a:r>
              <a:rPr lang="en-US" dirty="0" smtClean="0"/>
              <a:t>Lack of shelter</a:t>
            </a:r>
          </a:p>
          <a:p>
            <a:pPr lvl="1"/>
            <a:r>
              <a:rPr lang="en-US" dirty="0" smtClean="0"/>
              <a:t>Laziness</a:t>
            </a:r>
          </a:p>
          <a:p>
            <a:r>
              <a:rPr lang="en-US" dirty="0" smtClean="0"/>
              <a:t>Most early settlers to Jamestown were men of means and were unused to manual labor.  Also, they were interested in gold and profit, not growing crops or building shelter.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Jamestown:  the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Strained relationship with Algonquin</a:t>
            </a:r>
          </a:p>
          <a:p>
            <a:r>
              <a:rPr lang="en-US" dirty="0" smtClean="0"/>
              <a:t>Early friendship with Chief Powhatan</a:t>
            </a:r>
          </a:p>
          <a:p>
            <a:r>
              <a:rPr lang="en-US" dirty="0" smtClean="0"/>
              <a:t>Jamestown colonists took advantage of friendliness-  became too dependent upon the food crops of the Algonquin.</a:t>
            </a:r>
          </a:p>
          <a:p>
            <a:r>
              <a:rPr lang="en-US" dirty="0" smtClean="0"/>
              <a:t>Eventual demise of the Algonquin and other surrounding tribes due to the “three Ds:  disease, disorganization, and disposability.” (Kennedy 33)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dCountryRpt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Office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solidFill>
          <a:schemeClr val="accent3"/>
        </a:solidFill>
        <a:ln w="25400" cap="rnd" cmpd="sng" algn="ctr">
          <a:noFill/>
          <a:prstDash val="solid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745B0B8-F12E-4BA6-AED8-2FA9328FAD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EdCountryRpt</Template>
  <TotalTime>0</TotalTime>
  <Words>744</Words>
  <Application>Microsoft Office PowerPoint</Application>
  <PresentationFormat>On-screen Show (4:3)</PresentationFormat>
  <Paragraphs>124</Paragraphs>
  <Slides>20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EdCountryRpt</vt:lpstr>
      <vt:lpstr>English colonization</vt:lpstr>
      <vt:lpstr>When and why?</vt:lpstr>
      <vt:lpstr>Roanoke colony</vt:lpstr>
      <vt:lpstr>Dominance of the sea</vt:lpstr>
      <vt:lpstr>England at the turn of the century (16-17th) </vt:lpstr>
      <vt:lpstr>Jamestown:  the facts</vt:lpstr>
      <vt:lpstr>Jamestown:  1625</vt:lpstr>
      <vt:lpstr>Jamestown:  the facts</vt:lpstr>
      <vt:lpstr>Jamestown:  the facts</vt:lpstr>
      <vt:lpstr>The “Starving Time”</vt:lpstr>
      <vt:lpstr>jamestown: today</vt:lpstr>
      <vt:lpstr>Impact of European colonization on native American populations</vt:lpstr>
      <vt:lpstr>Tobacco</vt:lpstr>
      <vt:lpstr>Slide 14</vt:lpstr>
      <vt:lpstr>1619</vt:lpstr>
      <vt:lpstr>Maryland</vt:lpstr>
      <vt:lpstr>Caribbean islands</vt:lpstr>
      <vt:lpstr>Restoration colonies</vt:lpstr>
      <vt:lpstr>Georgia</vt:lpstr>
      <vt:lpstr>Southern colonies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2011-08-28T19:33:52Z</dcterms:created>
  <dcterms:modified xsi:type="dcterms:W3CDTF">2011-08-29T01:53:35Z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TC101659609990</vt:lpwstr>
  </property>
</Properties>
</file>